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Open Sans Bold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5D9D5-DD66-4874-937A-A3788590EDB4}" type="datetimeFigureOut">
              <a:rPr lang="sk-SK" smtClean="0"/>
              <a:t>4. 11. 2024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86A21-D8D3-457B-B55A-417CAADD032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110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86A21-D8D3-457B-B55A-417CAADD0324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9868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10011989"/>
            <a:ext cx="18288000" cy="275011"/>
            <a:chOff x="0" y="0"/>
            <a:chExt cx="4816593" cy="724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72431"/>
            </a:xfrm>
            <a:custGeom>
              <a:avLst/>
              <a:gdLst/>
              <a:ahLst/>
              <a:cxnLst/>
              <a:rect l="l" t="t" r="r" b="b"/>
              <a:pathLst>
                <a:path w="4816592" h="72431">
                  <a:moveTo>
                    <a:pt x="0" y="0"/>
                  </a:moveTo>
                  <a:lnTo>
                    <a:pt x="4816592" y="0"/>
                  </a:lnTo>
                  <a:lnTo>
                    <a:pt x="4816592" y="72431"/>
                  </a:lnTo>
                  <a:lnTo>
                    <a:pt x="0" y="72431"/>
                  </a:lnTo>
                  <a:close/>
                </a:path>
              </a:pathLst>
            </a:custGeom>
            <a:solidFill>
              <a:srgbClr val="96BB3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18288000" cy="275011"/>
            <a:chOff x="0" y="0"/>
            <a:chExt cx="4816593" cy="724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72431"/>
            </a:xfrm>
            <a:custGeom>
              <a:avLst/>
              <a:gdLst/>
              <a:ahLst/>
              <a:cxnLst/>
              <a:rect l="l" t="t" r="r" b="b"/>
              <a:pathLst>
                <a:path w="4816592" h="72431">
                  <a:moveTo>
                    <a:pt x="0" y="0"/>
                  </a:moveTo>
                  <a:lnTo>
                    <a:pt x="4816592" y="0"/>
                  </a:lnTo>
                  <a:lnTo>
                    <a:pt x="4816592" y="72431"/>
                  </a:lnTo>
                  <a:lnTo>
                    <a:pt x="0" y="72431"/>
                  </a:lnTo>
                  <a:close/>
                </a:path>
              </a:pathLst>
            </a:custGeom>
            <a:solidFill>
              <a:srgbClr val="96BB3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90597" y="2357664"/>
            <a:ext cx="16306800" cy="5524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sk-SK" sz="5400" dirty="0" smtClean="0">
                <a:solidFill>
                  <a:srgbClr val="2E4F75"/>
                </a:solidFill>
                <a:latin typeface="Open Sans Bold"/>
              </a:rPr>
              <a:t>KALKULAČKA</a:t>
            </a:r>
            <a:r>
              <a:rPr lang="sk-SK" sz="8000" dirty="0" smtClean="0">
                <a:solidFill>
                  <a:srgbClr val="2E4F75"/>
                </a:solidFill>
                <a:latin typeface="Open Sans Bold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sk-SK" sz="4800" dirty="0" smtClean="0">
                <a:solidFill>
                  <a:srgbClr val="2E4F75"/>
                </a:solidFill>
                <a:latin typeface="Open Sans Bold"/>
              </a:rPr>
              <a:t>Ako si vypočítať predpokladanú maximálnu</a:t>
            </a:r>
            <a:br>
              <a:rPr lang="sk-SK" sz="4800" dirty="0" smtClean="0">
                <a:solidFill>
                  <a:srgbClr val="2E4F75"/>
                </a:solidFill>
                <a:latin typeface="Open Sans Bold"/>
              </a:rPr>
            </a:br>
            <a:r>
              <a:rPr lang="sk-SK" sz="4800" dirty="0" smtClean="0">
                <a:solidFill>
                  <a:srgbClr val="2E4F75"/>
                </a:solidFill>
                <a:latin typeface="Open Sans Bold"/>
              </a:rPr>
              <a:t>hodnotu poukážky</a:t>
            </a:r>
            <a:endParaRPr lang="en-US" sz="4800" dirty="0">
              <a:solidFill>
                <a:srgbClr val="2E4F75"/>
              </a:solidFill>
              <a:latin typeface="Open Sans Bold"/>
            </a:endParaRPr>
          </a:p>
          <a:p>
            <a:pPr algn="ctr">
              <a:lnSpc>
                <a:spcPts val="12880"/>
              </a:lnSpc>
            </a:pPr>
            <a:r>
              <a:rPr lang="en-US" sz="5400" dirty="0">
                <a:solidFill>
                  <a:srgbClr val="2E4F75"/>
                </a:solidFill>
                <a:latin typeface="Open Sans Bold"/>
              </a:rPr>
              <a:t>MANUÁL</a:t>
            </a:r>
          </a:p>
        </p:txBody>
      </p:sp>
      <p:pic>
        <p:nvPicPr>
          <p:cNvPr id="13" name="Obrázok 12" descr="loga (2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6" y="8572192"/>
            <a:ext cx="10478039" cy="1047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237453"/>
            <a:ext cx="6666667" cy="95714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371600" y="8862441"/>
            <a:ext cx="171450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sk-SK" sz="1400" dirty="0" smtClean="0">
                <a:solidFill>
                  <a:srgbClr val="000000"/>
                </a:solidFill>
                <a:latin typeface="Open Sans"/>
              </a:rPr>
              <a:t>V2,10/2024 </a:t>
            </a:r>
            <a:br>
              <a:rPr lang="sk-SK" sz="1400" dirty="0" smtClean="0">
                <a:solidFill>
                  <a:srgbClr val="000000"/>
                </a:solidFill>
                <a:latin typeface="Open Sans"/>
              </a:rPr>
            </a:br>
            <a:endParaRPr lang="sk-SK" sz="1400" dirty="0" smtClean="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10011989"/>
            <a:ext cx="18288000" cy="275011"/>
            <a:chOff x="0" y="0"/>
            <a:chExt cx="4816593" cy="724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72431"/>
            </a:xfrm>
            <a:custGeom>
              <a:avLst/>
              <a:gdLst/>
              <a:ahLst/>
              <a:cxnLst/>
              <a:rect l="l" t="t" r="r" b="b"/>
              <a:pathLst>
                <a:path w="4816592" h="72431">
                  <a:moveTo>
                    <a:pt x="0" y="0"/>
                  </a:moveTo>
                  <a:lnTo>
                    <a:pt x="4816592" y="0"/>
                  </a:lnTo>
                  <a:lnTo>
                    <a:pt x="4816592" y="72431"/>
                  </a:lnTo>
                  <a:lnTo>
                    <a:pt x="0" y="72431"/>
                  </a:lnTo>
                  <a:close/>
                </a:path>
              </a:pathLst>
            </a:custGeom>
            <a:solidFill>
              <a:srgbClr val="96BB3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18288000" cy="275011"/>
            <a:chOff x="0" y="0"/>
            <a:chExt cx="4816593" cy="724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72431"/>
            </a:xfrm>
            <a:custGeom>
              <a:avLst/>
              <a:gdLst/>
              <a:ahLst/>
              <a:cxnLst/>
              <a:rect l="l" t="t" r="r" b="b"/>
              <a:pathLst>
                <a:path w="4816592" h="72431">
                  <a:moveTo>
                    <a:pt x="0" y="0"/>
                  </a:moveTo>
                  <a:lnTo>
                    <a:pt x="4816592" y="0"/>
                  </a:lnTo>
                  <a:lnTo>
                    <a:pt x="4816592" y="72431"/>
                  </a:lnTo>
                  <a:lnTo>
                    <a:pt x="0" y="72431"/>
                  </a:lnTo>
                  <a:close/>
                </a:path>
              </a:pathLst>
            </a:custGeom>
            <a:solidFill>
              <a:srgbClr val="96BB3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638641" y="3153986"/>
            <a:ext cx="4114800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sk-SK" sz="1400" dirty="0" smtClean="0">
                <a:solidFill>
                  <a:srgbClr val="000000"/>
                </a:solidFill>
                <a:latin typeface="Open Sans"/>
              </a:rPr>
              <a:t>Súbor s kalkulačkou je k dispozícii na stránke zelenadomacnostiam.sk v časti Užitočné informácie. </a:t>
            </a:r>
          </a:p>
          <a:p>
            <a:pPr algn="just">
              <a:lnSpc>
                <a:spcPts val="2800"/>
              </a:lnSpc>
            </a:pPr>
            <a:r>
              <a:rPr lang="sk-SK" sz="1400" dirty="0" smtClean="0">
                <a:solidFill>
                  <a:srgbClr val="000000"/>
                </a:solidFill>
                <a:latin typeface="Open Sans"/>
              </a:rPr>
              <a:t>Potvrdením tlačidla „STIAHNUŤ KALKULAČKU“ sa miniaplikácia stiahne do prehliadača. Po otvorení sa zobrazí jednoduchá excelovská tabuľka, </a:t>
            </a:r>
            <a:br>
              <a:rPr lang="sk-SK" sz="1400" dirty="0" smtClean="0">
                <a:solidFill>
                  <a:srgbClr val="000000"/>
                </a:solidFill>
                <a:latin typeface="Open Sans"/>
              </a:rPr>
            </a:br>
            <a:r>
              <a:rPr lang="sk-SK" sz="1400" dirty="0" smtClean="0">
                <a:solidFill>
                  <a:srgbClr val="000000"/>
                </a:solidFill>
                <a:latin typeface="Open Sans"/>
              </a:rPr>
              <a:t>do ktorej bude potrebné vložiť údaje o mieste inštalácie a inštalovanom zariadení.</a:t>
            </a:r>
            <a:endParaRPr lang="en-US" sz="14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09600" y="1708487"/>
            <a:ext cx="11577671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400" dirty="0" err="1">
                <a:solidFill>
                  <a:srgbClr val="2E4F75"/>
                </a:solidFill>
                <a:latin typeface="Open Sans Bold"/>
              </a:rPr>
              <a:t>Krok</a:t>
            </a:r>
            <a:r>
              <a:rPr lang="en-US" sz="2400" dirty="0">
                <a:solidFill>
                  <a:srgbClr val="2E4F75"/>
                </a:solidFill>
                <a:latin typeface="Open Sans Bold"/>
              </a:rPr>
              <a:t> 1: </a:t>
            </a:r>
            <a:r>
              <a:rPr lang="sk-SK" sz="2400" dirty="0" smtClean="0">
                <a:solidFill>
                  <a:srgbClr val="2E4F75"/>
                </a:solidFill>
                <a:latin typeface="Open Sans Bold"/>
              </a:rPr>
              <a:t>Stiahnutie miniaplikácie z webu zelenadomacnostiam.sk</a:t>
            </a:r>
            <a:endParaRPr lang="en-US" sz="2400" dirty="0">
              <a:solidFill>
                <a:srgbClr val="2E4F75"/>
              </a:solidFill>
              <a:latin typeface="Open Sans Bold"/>
            </a:endParaRP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31" y="2718683"/>
            <a:ext cx="7848600" cy="6936506"/>
          </a:xfrm>
          <a:prstGeom prst="rect">
            <a:avLst/>
          </a:prstGeom>
        </p:spPr>
      </p:pic>
      <p:sp>
        <p:nvSpPr>
          <p:cNvPr id="16" name="Šípka doprava 15"/>
          <p:cNvSpPr/>
          <p:nvPr/>
        </p:nvSpPr>
        <p:spPr>
          <a:xfrm rot="10800000">
            <a:off x="3066506" y="8953500"/>
            <a:ext cx="2800894" cy="457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8" name="Obrázo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6" y="615207"/>
            <a:ext cx="4666667" cy="670000"/>
          </a:xfrm>
          <a:prstGeom prst="rect">
            <a:avLst/>
          </a:prstGeom>
        </p:spPr>
      </p:pic>
      <p:pic>
        <p:nvPicPr>
          <p:cNvPr id="19" name="Obrázok 18" descr="loga (2)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506" y="8881670"/>
            <a:ext cx="9525490" cy="95254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Obdĺžnik 21"/>
          <p:cNvSpPr/>
          <p:nvPr/>
        </p:nvSpPr>
        <p:spPr>
          <a:xfrm>
            <a:off x="462084" y="8840904"/>
            <a:ext cx="2333334" cy="529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412506"/>
              </p:ext>
            </p:extLst>
          </p:nvPr>
        </p:nvGraphicFramePr>
        <p:xfrm>
          <a:off x="8250306" y="2718683"/>
          <a:ext cx="5305425" cy="606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Hárok" r:id="rId6" imgW="5305255" imgH="6067592" progId="Excel.Sheet.12">
                  <p:embed/>
                </p:oleObj>
              </mc:Choice>
              <mc:Fallback>
                <p:oleObj name="Hárok" r:id="rId6" imgW="5305255" imgH="60675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50306" y="2718683"/>
                        <a:ext cx="5305425" cy="606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10011989"/>
            <a:ext cx="18288000" cy="275011"/>
            <a:chOff x="0" y="0"/>
            <a:chExt cx="4816593" cy="724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72431"/>
            </a:xfrm>
            <a:custGeom>
              <a:avLst/>
              <a:gdLst/>
              <a:ahLst/>
              <a:cxnLst/>
              <a:rect l="l" t="t" r="r" b="b"/>
              <a:pathLst>
                <a:path w="4816592" h="72431">
                  <a:moveTo>
                    <a:pt x="0" y="0"/>
                  </a:moveTo>
                  <a:lnTo>
                    <a:pt x="4816592" y="0"/>
                  </a:lnTo>
                  <a:lnTo>
                    <a:pt x="4816592" y="72431"/>
                  </a:lnTo>
                  <a:lnTo>
                    <a:pt x="0" y="72431"/>
                  </a:lnTo>
                  <a:close/>
                </a:path>
              </a:pathLst>
            </a:custGeom>
            <a:solidFill>
              <a:srgbClr val="96BB3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18288000" cy="275011"/>
            <a:chOff x="0" y="0"/>
            <a:chExt cx="4816593" cy="724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72431"/>
            </a:xfrm>
            <a:custGeom>
              <a:avLst/>
              <a:gdLst/>
              <a:ahLst/>
              <a:cxnLst/>
              <a:rect l="l" t="t" r="r" b="b"/>
              <a:pathLst>
                <a:path w="4816592" h="72431">
                  <a:moveTo>
                    <a:pt x="0" y="0"/>
                  </a:moveTo>
                  <a:lnTo>
                    <a:pt x="4816592" y="0"/>
                  </a:lnTo>
                  <a:lnTo>
                    <a:pt x="4816592" y="72431"/>
                  </a:lnTo>
                  <a:lnTo>
                    <a:pt x="0" y="72431"/>
                  </a:lnTo>
                  <a:close/>
                </a:path>
              </a:pathLst>
            </a:custGeom>
            <a:solidFill>
              <a:srgbClr val="96BB3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4020800" y="3608182"/>
            <a:ext cx="3462820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sk-SK" sz="1400" dirty="0" smtClean="0">
                <a:solidFill>
                  <a:srgbClr val="000000"/>
                </a:solidFill>
                <a:latin typeface="Open Sans"/>
              </a:rPr>
              <a:t>Ako prvé je potrebné zadať údaje </a:t>
            </a:r>
            <a:br>
              <a:rPr lang="sk-SK" sz="1400" dirty="0" smtClean="0">
                <a:solidFill>
                  <a:srgbClr val="000000"/>
                </a:solidFill>
                <a:latin typeface="Open Sans"/>
              </a:rPr>
            </a:br>
            <a:r>
              <a:rPr lang="sk-SK" sz="1400" dirty="0" smtClean="0">
                <a:solidFill>
                  <a:srgbClr val="000000"/>
                </a:solidFill>
                <a:latin typeface="Open Sans"/>
              </a:rPr>
              <a:t>o mieste inštalácie.</a:t>
            </a:r>
          </a:p>
          <a:p>
            <a:pPr algn="just">
              <a:lnSpc>
                <a:spcPts val="2800"/>
              </a:lnSpc>
            </a:pPr>
            <a:r>
              <a:rPr lang="sk-SK" sz="1400" dirty="0" smtClean="0">
                <a:solidFill>
                  <a:srgbClr val="000000"/>
                </a:solidFill>
                <a:latin typeface="Open Sans"/>
              </a:rPr>
              <a:t>Okres a obec inštalácie vyberajte </a:t>
            </a:r>
            <a:br>
              <a:rPr lang="sk-SK" sz="1400" dirty="0" smtClean="0">
                <a:solidFill>
                  <a:srgbClr val="000000"/>
                </a:solidFill>
                <a:latin typeface="Open Sans"/>
              </a:rPr>
            </a:br>
            <a:r>
              <a:rPr lang="sk-SK" sz="1400" dirty="0" smtClean="0">
                <a:solidFill>
                  <a:srgbClr val="000000"/>
                </a:solidFill>
                <a:latin typeface="Open Sans"/>
              </a:rPr>
              <a:t>z číselníkov prostredníctvom výberovej šípky, ktorá sa zobrazí po kliknutí </a:t>
            </a:r>
            <a:br>
              <a:rPr lang="sk-SK" sz="1400" dirty="0" smtClean="0">
                <a:solidFill>
                  <a:srgbClr val="000000"/>
                </a:solidFill>
                <a:latin typeface="Open Sans"/>
              </a:rPr>
            </a:br>
            <a:r>
              <a:rPr lang="sk-SK" sz="1400" dirty="0" smtClean="0">
                <a:solidFill>
                  <a:srgbClr val="000000"/>
                </a:solidFill>
                <a:latin typeface="Open Sans"/>
              </a:rPr>
              <a:t>na  konkrétnu bunku.</a:t>
            </a:r>
          </a:p>
          <a:p>
            <a:pPr algn="just">
              <a:lnSpc>
                <a:spcPts val="2800"/>
              </a:lnSpc>
            </a:pPr>
            <a:r>
              <a:rPr lang="sk-SK" sz="1400" dirty="0" smtClean="0">
                <a:solidFill>
                  <a:srgbClr val="000000"/>
                </a:solidFill>
                <a:latin typeface="Open Sans"/>
              </a:rPr>
              <a:t>Identifikácia miesta inštalácie sa zároveň automaticky prejaví v nastavení zvýhodnenia v prípade, že uvedená obec sa nachádza v území riadenia kvality ovzdušia (ORKO).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09600" y="1709291"/>
            <a:ext cx="115062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400" dirty="0" err="1">
                <a:solidFill>
                  <a:srgbClr val="2E4F75"/>
                </a:solidFill>
                <a:latin typeface="Open Sans Bold"/>
              </a:rPr>
              <a:t>Krok</a:t>
            </a:r>
            <a:r>
              <a:rPr lang="en-US" sz="2400" dirty="0">
                <a:solidFill>
                  <a:srgbClr val="2E4F75"/>
                </a:solidFill>
                <a:latin typeface="Open Sans Bold"/>
              </a:rPr>
              <a:t> 2: </a:t>
            </a:r>
            <a:r>
              <a:rPr lang="sk-SK" sz="2400" dirty="0" smtClean="0">
                <a:solidFill>
                  <a:srgbClr val="2E4F75"/>
                </a:solidFill>
                <a:latin typeface="Open Sans Bold"/>
              </a:rPr>
              <a:t>Uvedenie základných informácií o mieste inštalácie</a:t>
            </a:r>
            <a:r>
              <a:rPr lang="en-US" sz="2400" dirty="0" smtClean="0">
                <a:solidFill>
                  <a:srgbClr val="2E4F75"/>
                </a:solidFill>
                <a:latin typeface="Open Sans Bold"/>
              </a:rPr>
              <a:t> </a:t>
            </a:r>
            <a:endParaRPr lang="en-US" sz="2400" dirty="0">
              <a:solidFill>
                <a:srgbClr val="2E4F75"/>
              </a:solidFill>
              <a:latin typeface="Open Sans Bold"/>
            </a:endParaRPr>
          </a:p>
        </p:txBody>
      </p:sp>
      <p:pic>
        <p:nvPicPr>
          <p:cNvPr id="21" name="Obrázok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6" y="615207"/>
            <a:ext cx="4666667" cy="670000"/>
          </a:xfrm>
          <a:prstGeom prst="rect">
            <a:avLst/>
          </a:prstGeom>
        </p:spPr>
      </p:pic>
      <p:pic>
        <p:nvPicPr>
          <p:cNvPr id="22" name="Obrázok 21" descr="loga (2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506" y="8881670"/>
            <a:ext cx="9525490" cy="95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24" y="2705100"/>
            <a:ext cx="5239481" cy="6144482"/>
          </a:xfrm>
          <a:prstGeom prst="rect">
            <a:avLst/>
          </a:prstGeom>
        </p:spPr>
      </p:pic>
      <p:sp>
        <p:nvSpPr>
          <p:cNvPr id="17" name="Šípka doprava 16"/>
          <p:cNvSpPr/>
          <p:nvPr/>
        </p:nvSpPr>
        <p:spPr>
          <a:xfrm rot="10800000">
            <a:off x="5834784" y="3352485"/>
            <a:ext cx="1248461" cy="457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Obdĺžnik 24"/>
          <p:cNvSpPr/>
          <p:nvPr/>
        </p:nvSpPr>
        <p:spPr>
          <a:xfrm>
            <a:off x="3507376" y="3498682"/>
            <a:ext cx="2049933" cy="3718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328" y="2705100"/>
            <a:ext cx="5258534" cy="6173061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3866" y="3581085"/>
            <a:ext cx="2072820" cy="396274"/>
          </a:xfrm>
          <a:prstGeom prst="rect">
            <a:avLst/>
          </a:prstGeom>
        </p:spPr>
      </p:pic>
      <p:sp>
        <p:nvSpPr>
          <p:cNvPr id="18" name="Šípka doprava 17"/>
          <p:cNvSpPr/>
          <p:nvPr/>
        </p:nvSpPr>
        <p:spPr>
          <a:xfrm rot="10800000">
            <a:off x="12404163" y="3555820"/>
            <a:ext cx="1248461" cy="457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TextBox 12"/>
          <p:cNvSpPr txBox="1"/>
          <p:nvPr/>
        </p:nvSpPr>
        <p:spPr>
          <a:xfrm>
            <a:off x="838200" y="9160205"/>
            <a:ext cx="1714500" cy="315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</a:rPr>
              <a:t>V2,10/2024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10011989"/>
            <a:ext cx="18288000" cy="275011"/>
            <a:chOff x="0" y="0"/>
            <a:chExt cx="4816593" cy="724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72431"/>
            </a:xfrm>
            <a:custGeom>
              <a:avLst/>
              <a:gdLst/>
              <a:ahLst/>
              <a:cxnLst/>
              <a:rect l="l" t="t" r="r" b="b"/>
              <a:pathLst>
                <a:path w="4816592" h="72431">
                  <a:moveTo>
                    <a:pt x="0" y="0"/>
                  </a:moveTo>
                  <a:lnTo>
                    <a:pt x="4816592" y="0"/>
                  </a:lnTo>
                  <a:lnTo>
                    <a:pt x="4816592" y="72431"/>
                  </a:lnTo>
                  <a:lnTo>
                    <a:pt x="0" y="72431"/>
                  </a:lnTo>
                  <a:close/>
                </a:path>
              </a:pathLst>
            </a:custGeom>
            <a:solidFill>
              <a:srgbClr val="96BB3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18288000" cy="275011"/>
            <a:chOff x="0" y="0"/>
            <a:chExt cx="4816593" cy="724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72431"/>
            </a:xfrm>
            <a:custGeom>
              <a:avLst/>
              <a:gdLst/>
              <a:ahLst/>
              <a:cxnLst/>
              <a:rect l="l" t="t" r="r" b="b"/>
              <a:pathLst>
                <a:path w="4816592" h="72431">
                  <a:moveTo>
                    <a:pt x="0" y="0"/>
                  </a:moveTo>
                  <a:lnTo>
                    <a:pt x="4816592" y="0"/>
                  </a:lnTo>
                  <a:lnTo>
                    <a:pt x="4816592" y="72431"/>
                  </a:lnTo>
                  <a:lnTo>
                    <a:pt x="0" y="72431"/>
                  </a:lnTo>
                  <a:close/>
                </a:path>
              </a:pathLst>
            </a:custGeom>
            <a:solidFill>
              <a:srgbClr val="96BB3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3353374" y="3105460"/>
            <a:ext cx="3905925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sk-SK" sz="1400" dirty="0" smtClean="0">
                <a:solidFill>
                  <a:srgbClr val="000000"/>
                </a:solidFill>
                <a:latin typeface="Open Sans"/>
              </a:rPr>
              <a:t>Po identifikovaní miesta inštalácie je potrebné vložiť údaje o podporovanom zariadení, ktoré plánujete inštalovať.</a:t>
            </a:r>
          </a:p>
          <a:p>
            <a:pPr algn="just">
              <a:lnSpc>
                <a:spcPts val="2800"/>
              </a:lnSpc>
            </a:pPr>
            <a:r>
              <a:rPr lang="sk-SK" sz="1400" dirty="0" smtClean="0">
                <a:solidFill>
                  <a:srgbClr val="000000"/>
                </a:solidFill>
                <a:latin typeface="Open Sans"/>
              </a:rPr>
              <a:t>Prostredníctvom výberu vložíte druh zariadenia a do ďalšej bunky vložíte údaj</a:t>
            </a:r>
            <a:br>
              <a:rPr lang="sk-SK" sz="1400" dirty="0" smtClean="0">
                <a:solidFill>
                  <a:srgbClr val="000000"/>
                </a:solidFill>
                <a:latin typeface="Open Sans"/>
              </a:rPr>
            </a:br>
            <a:r>
              <a:rPr lang="sk-SK" sz="1400" dirty="0" smtClean="0">
                <a:solidFill>
                  <a:srgbClr val="000000"/>
                </a:solidFill>
                <a:latin typeface="Open Sans"/>
              </a:rPr>
              <a:t> o výkone zariadenia, ktorý plánujete využívať </a:t>
            </a:r>
            <a:br>
              <a:rPr lang="sk-SK" sz="1400" dirty="0" smtClean="0">
                <a:solidFill>
                  <a:srgbClr val="000000"/>
                </a:solidFill>
                <a:latin typeface="Open Sans"/>
              </a:rPr>
            </a:br>
            <a:r>
              <a:rPr lang="sk-SK" sz="1400" dirty="0" smtClean="0">
                <a:solidFill>
                  <a:srgbClr val="000000"/>
                </a:solidFill>
                <a:latin typeface="Open Sans"/>
              </a:rPr>
              <a:t>v nehnuteľnosti</a:t>
            </a:r>
          </a:p>
          <a:p>
            <a:pPr algn="just">
              <a:lnSpc>
                <a:spcPts val="2800"/>
              </a:lnSpc>
            </a:pPr>
            <a:r>
              <a:rPr lang="sk-SK" sz="1400" dirty="0" smtClean="0">
                <a:solidFill>
                  <a:srgbClr val="000000"/>
                </a:solidFill>
                <a:latin typeface="Open Sans"/>
              </a:rPr>
              <a:t>V spodnej časti tabuľky sa zobrazí  predbežná predpokladaná maximálna hodnoty poukážky.</a:t>
            </a:r>
            <a:endParaRPr lang="en-US" sz="14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09600" y="1709291"/>
            <a:ext cx="14592300" cy="483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400" dirty="0" err="1">
                <a:solidFill>
                  <a:srgbClr val="2E4F75"/>
                </a:solidFill>
                <a:latin typeface="Open Sans Bold"/>
              </a:rPr>
              <a:t>Krok</a:t>
            </a:r>
            <a:r>
              <a:rPr lang="en-US" sz="2400" dirty="0">
                <a:solidFill>
                  <a:srgbClr val="2E4F75"/>
                </a:solidFill>
                <a:latin typeface="Open Sans Bold"/>
              </a:rPr>
              <a:t> 3: </a:t>
            </a:r>
            <a:r>
              <a:rPr lang="sk-SK" sz="2400" dirty="0" smtClean="0">
                <a:solidFill>
                  <a:srgbClr val="2E4F75"/>
                </a:solidFill>
                <a:latin typeface="Open Sans Bold"/>
              </a:rPr>
              <a:t>Výber inštalovaného zariadenia</a:t>
            </a:r>
            <a:endParaRPr lang="en-US" sz="2400" dirty="0">
              <a:solidFill>
                <a:srgbClr val="2E4F75"/>
              </a:solidFill>
              <a:latin typeface="Open Sans Bold"/>
            </a:endParaRPr>
          </a:p>
        </p:txBody>
      </p:sp>
      <p:pic>
        <p:nvPicPr>
          <p:cNvPr id="24" name="Obrázok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6" y="615207"/>
            <a:ext cx="4666667" cy="670000"/>
          </a:xfrm>
          <a:prstGeom prst="rect">
            <a:avLst/>
          </a:prstGeom>
        </p:spPr>
      </p:pic>
      <p:pic>
        <p:nvPicPr>
          <p:cNvPr id="25" name="Obrázok 24" descr="loga (2)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506" y="8881670"/>
            <a:ext cx="9525490" cy="95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789" y="2641170"/>
            <a:ext cx="5268060" cy="6173061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4995" y="4142838"/>
            <a:ext cx="2078916" cy="396274"/>
          </a:xfrm>
          <a:prstGeom prst="rect">
            <a:avLst/>
          </a:prstGeom>
        </p:spPr>
      </p:pic>
      <p:sp>
        <p:nvSpPr>
          <p:cNvPr id="20" name="Šípka doprava 19"/>
          <p:cNvSpPr/>
          <p:nvPr/>
        </p:nvSpPr>
        <p:spPr>
          <a:xfrm rot="10800000">
            <a:off x="5798211" y="4142838"/>
            <a:ext cx="1248461" cy="457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442891"/>
              </p:ext>
            </p:extLst>
          </p:nvPr>
        </p:nvGraphicFramePr>
        <p:xfrm>
          <a:off x="6979399" y="2636475"/>
          <a:ext cx="5305425" cy="606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Hárok" r:id="rId8" imgW="5305255" imgH="6067592" progId="Excel.Sheet.12">
                  <p:embed/>
                </p:oleObj>
              </mc:Choice>
              <mc:Fallback>
                <p:oleObj name="Hárok" r:id="rId8" imgW="5305255" imgH="60675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79399" y="2636475"/>
                        <a:ext cx="5305425" cy="606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Obrázok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46295" y="4342075"/>
            <a:ext cx="2078916" cy="396274"/>
          </a:xfrm>
          <a:prstGeom prst="rect">
            <a:avLst/>
          </a:prstGeom>
        </p:spPr>
      </p:pic>
      <p:sp>
        <p:nvSpPr>
          <p:cNvPr id="21" name="Šípka doprava 20"/>
          <p:cNvSpPr/>
          <p:nvPr/>
        </p:nvSpPr>
        <p:spPr>
          <a:xfrm rot="10800000">
            <a:off x="11890400" y="4340975"/>
            <a:ext cx="1248461" cy="457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10011989"/>
            <a:ext cx="18288000" cy="275011"/>
            <a:chOff x="0" y="0"/>
            <a:chExt cx="4816593" cy="724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72431"/>
            </a:xfrm>
            <a:custGeom>
              <a:avLst/>
              <a:gdLst/>
              <a:ahLst/>
              <a:cxnLst/>
              <a:rect l="l" t="t" r="r" b="b"/>
              <a:pathLst>
                <a:path w="4816592" h="72431">
                  <a:moveTo>
                    <a:pt x="0" y="0"/>
                  </a:moveTo>
                  <a:lnTo>
                    <a:pt x="4816592" y="0"/>
                  </a:lnTo>
                  <a:lnTo>
                    <a:pt x="4816592" y="72431"/>
                  </a:lnTo>
                  <a:lnTo>
                    <a:pt x="0" y="72431"/>
                  </a:lnTo>
                  <a:close/>
                </a:path>
              </a:pathLst>
            </a:custGeom>
            <a:solidFill>
              <a:srgbClr val="96BB3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18288000" cy="275011"/>
            <a:chOff x="0" y="0"/>
            <a:chExt cx="4816593" cy="724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72431"/>
            </a:xfrm>
            <a:custGeom>
              <a:avLst/>
              <a:gdLst/>
              <a:ahLst/>
              <a:cxnLst/>
              <a:rect l="l" t="t" r="r" b="b"/>
              <a:pathLst>
                <a:path w="4816592" h="72431">
                  <a:moveTo>
                    <a:pt x="0" y="0"/>
                  </a:moveTo>
                  <a:lnTo>
                    <a:pt x="4816592" y="0"/>
                  </a:lnTo>
                  <a:lnTo>
                    <a:pt x="4816592" y="72431"/>
                  </a:lnTo>
                  <a:lnTo>
                    <a:pt x="0" y="72431"/>
                  </a:lnTo>
                  <a:close/>
                </a:path>
              </a:pathLst>
            </a:custGeom>
            <a:solidFill>
              <a:srgbClr val="96BB3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182600" y="3134057"/>
            <a:ext cx="4416871" cy="4667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sk-SK" sz="1400" dirty="0" smtClean="0">
                <a:solidFill>
                  <a:srgbClr val="000000"/>
                </a:solidFill>
                <a:latin typeface="Open Sans"/>
              </a:rPr>
              <a:t>V prípade inštalácie zariadenia na výrobu elektrickej energie je štandardná podpora na úrovni maximálne 3 kW výkonu zariadenia.</a:t>
            </a:r>
          </a:p>
          <a:p>
            <a:pPr algn="just">
              <a:lnSpc>
                <a:spcPts val="2800"/>
              </a:lnSpc>
            </a:pPr>
            <a:r>
              <a:rPr lang="sk-SK" sz="1400" dirty="0" smtClean="0">
                <a:solidFill>
                  <a:srgbClr val="000000"/>
                </a:solidFill>
                <a:latin typeface="Open Sans"/>
              </a:rPr>
              <a:t>V </a:t>
            </a:r>
            <a:r>
              <a:rPr lang="sk-SK" sz="1400" dirty="0">
                <a:solidFill>
                  <a:srgbClr val="000000"/>
                </a:solidFill>
                <a:latin typeface="Open Sans"/>
              </a:rPr>
              <a:t>prípade spotreby elektrickej energie vyššej ako 3000 kWh/rok, preukázanej vyúčtovacou faktúrou, maximálny výkon, na ktorý bude poskytnutý príspevok, je 1 kW za každých 1000 kWh spotreby elektrickej energie, maximálne 7 kW.</a:t>
            </a:r>
            <a:endParaRPr lang="sk-SK" sz="1400" dirty="0" smtClean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2800"/>
              </a:lnSpc>
            </a:pPr>
            <a:r>
              <a:rPr lang="sk-SK" sz="1400" dirty="0" smtClean="0">
                <a:solidFill>
                  <a:srgbClr val="000000"/>
                </a:solidFill>
                <a:latin typeface="Open Sans"/>
              </a:rPr>
              <a:t>Údaj o spotrebe elektriny za 12 mesiacov uvádzate len v prípade, ak je vyššia ako 3000 kWh.</a:t>
            </a:r>
          </a:p>
          <a:p>
            <a:pPr algn="just">
              <a:lnSpc>
                <a:spcPts val="2800"/>
              </a:lnSpc>
            </a:pPr>
            <a:r>
              <a:rPr lang="sk-SK" sz="1400" dirty="0" smtClean="0">
                <a:solidFill>
                  <a:srgbClr val="000000"/>
                </a:solidFill>
                <a:latin typeface="Open Sans"/>
              </a:rPr>
              <a:t>Vložená hodnota spotreby sa zároveň automaticky prejaví na predpokladanej maximálnej hodnote poukážky.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09600" y="1714500"/>
            <a:ext cx="15544799" cy="483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400" dirty="0" err="1">
                <a:solidFill>
                  <a:srgbClr val="2E4F75"/>
                </a:solidFill>
                <a:latin typeface="Open Sans Bold"/>
              </a:rPr>
              <a:t>Krok</a:t>
            </a:r>
            <a:r>
              <a:rPr lang="en-US" sz="2400" dirty="0">
                <a:solidFill>
                  <a:srgbClr val="2E4F75"/>
                </a:solidFill>
                <a:latin typeface="Open Sans Bold"/>
              </a:rPr>
              <a:t> </a:t>
            </a:r>
            <a:r>
              <a:rPr lang="sk-SK" sz="2400" dirty="0" smtClean="0">
                <a:solidFill>
                  <a:srgbClr val="2E4F75"/>
                </a:solidFill>
                <a:latin typeface="Open Sans Bold"/>
              </a:rPr>
              <a:t>3.1</a:t>
            </a:r>
            <a:r>
              <a:rPr lang="en-US" sz="2400" dirty="0" smtClean="0">
                <a:solidFill>
                  <a:srgbClr val="2E4F75"/>
                </a:solidFill>
                <a:latin typeface="Open Sans Bold"/>
              </a:rPr>
              <a:t>:</a:t>
            </a:r>
            <a:r>
              <a:rPr lang="sk-SK" sz="2400" dirty="0" smtClean="0">
                <a:solidFill>
                  <a:srgbClr val="2E4F75"/>
                </a:solidFill>
                <a:latin typeface="Open Sans Bold"/>
              </a:rPr>
              <a:t> Uvedenie spotreby elektriny pri inštalácii FV panelov alebo veternej turbíny </a:t>
            </a:r>
            <a:r>
              <a:rPr lang="en-US" sz="2400" dirty="0" smtClean="0">
                <a:solidFill>
                  <a:srgbClr val="2E4F75"/>
                </a:solidFill>
                <a:latin typeface="Open Sans Bold"/>
              </a:rPr>
              <a:t>  </a:t>
            </a:r>
            <a:endParaRPr lang="en-US" sz="2400" dirty="0">
              <a:solidFill>
                <a:srgbClr val="2E4F75"/>
              </a:solidFill>
              <a:latin typeface="Open Sans Bold"/>
            </a:endParaRPr>
          </a:p>
        </p:txBody>
      </p:sp>
      <p:sp>
        <p:nvSpPr>
          <p:cNvPr id="20" name="Šípka doprava 19"/>
          <p:cNvSpPr/>
          <p:nvPr/>
        </p:nvSpPr>
        <p:spPr>
          <a:xfrm rot="10800000">
            <a:off x="5617096" y="7492078"/>
            <a:ext cx="1248461" cy="457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2" name="Obrázok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6" y="615207"/>
            <a:ext cx="4666667" cy="670000"/>
          </a:xfrm>
          <a:prstGeom prst="rect">
            <a:avLst/>
          </a:prstGeom>
        </p:spPr>
      </p:pic>
      <p:pic>
        <p:nvPicPr>
          <p:cNvPr id="23" name="Obrázok 22" descr="loga (2)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506" y="8881670"/>
            <a:ext cx="9525490" cy="9525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953049"/>
              </p:ext>
            </p:extLst>
          </p:nvPr>
        </p:nvGraphicFramePr>
        <p:xfrm>
          <a:off x="609600" y="2699471"/>
          <a:ext cx="5305425" cy="606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Hárok" r:id="rId5" imgW="5305255" imgH="6067592" progId="Excel.Sheet.12">
                  <p:embed/>
                </p:oleObj>
              </mc:Choice>
              <mc:Fallback>
                <p:oleObj name="Hárok" r:id="rId5" imgW="5305255" imgH="60675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2699471"/>
                        <a:ext cx="5305425" cy="606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Obrázo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527" y="4686300"/>
            <a:ext cx="2358142" cy="457201"/>
          </a:xfrm>
          <a:prstGeom prst="rect">
            <a:avLst/>
          </a:prstGeom>
        </p:spPr>
      </p:pic>
      <p:sp>
        <p:nvSpPr>
          <p:cNvPr id="16" name="Šípka doprava 15"/>
          <p:cNvSpPr/>
          <p:nvPr/>
        </p:nvSpPr>
        <p:spPr>
          <a:xfrm rot="10800000">
            <a:off x="5740834" y="4735705"/>
            <a:ext cx="1248461" cy="457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732590"/>
              </p:ext>
            </p:extLst>
          </p:nvPr>
        </p:nvGraphicFramePr>
        <p:xfrm>
          <a:off x="6896100" y="2699470"/>
          <a:ext cx="5305425" cy="606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Hárok" r:id="rId8" imgW="5305255" imgH="6067592" progId="Excel.Sheet.12">
                  <p:embed/>
                </p:oleObj>
              </mc:Choice>
              <mc:Fallback>
                <p:oleObj name="Hárok" r:id="rId8" imgW="5305255" imgH="60675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96100" y="2699470"/>
                        <a:ext cx="5305425" cy="606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Obrázok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55206" y="4686260"/>
            <a:ext cx="2133600" cy="457240"/>
          </a:xfrm>
          <a:prstGeom prst="rect">
            <a:avLst/>
          </a:prstGeom>
        </p:spPr>
      </p:pic>
      <p:sp>
        <p:nvSpPr>
          <p:cNvPr id="17" name="Šípka doprava 16"/>
          <p:cNvSpPr/>
          <p:nvPr/>
        </p:nvSpPr>
        <p:spPr>
          <a:xfrm rot="10800000">
            <a:off x="11783654" y="4627921"/>
            <a:ext cx="1248461" cy="457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Šípka doprava 20"/>
          <p:cNvSpPr/>
          <p:nvPr/>
        </p:nvSpPr>
        <p:spPr>
          <a:xfrm rot="10800000">
            <a:off x="11727779" y="7492078"/>
            <a:ext cx="1248461" cy="457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10011989"/>
            <a:ext cx="18288000" cy="275011"/>
            <a:chOff x="0" y="0"/>
            <a:chExt cx="4816593" cy="724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72431"/>
            </a:xfrm>
            <a:custGeom>
              <a:avLst/>
              <a:gdLst/>
              <a:ahLst/>
              <a:cxnLst/>
              <a:rect l="l" t="t" r="r" b="b"/>
              <a:pathLst>
                <a:path w="4816592" h="72431">
                  <a:moveTo>
                    <a:pt x="0" y="0"/>
                  </a:moveTo>
                  <a:lnTo>
                    <a:pt x="4816592" y="0"/>
                  </a:lnTo>
                  <a:lnTo>
                    <a:pt x="4816592" y="72431"/>
                  </a:lnTo>
                  <a:lnTo>
                    <a:pt x="0" y="72431"/>
                  </a:lnTo>
                  <a:close/>
                </a:path>
              </a:pathLst>
            </a:custGeom>
            <a:solidFill>
              <a:srgbClr val="96BB3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18288000" cy="275011"/>
            <a:chOff x="0" y="0"/>
            <a:chExt cx="4816593" cy="724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72431"/>
            </a:xfrm>
            <a:custGeom>
              <a:avLst/>
              <a:gdLst/>
              <a:ahLst/>
              <a:cxnLst/>
              <a:rect l="l" t="t" r="r" b="b"/>
              <a:pathLst>
                <a:path w="4816592" h="72431">
                  <a:moveTo>
                    <a:pt x="0" y="0"/>
                  </a:moveTo>
                  <a:lnTo>
                    <a:pt x="4816592" y="0"/>
                  </a:lnTo>
                  <a:lnTo>
                    <a:pt x="4816592" y="72431"/>
                  </a:lnTo>
                  <a:lnTo>
                    <a:pt x="0" y="72431"/>
                  </a:lnTo>
                  <a:close/>
                </a:path>
              </a:pathLst>
            </a:custGeom>
            <a:solidFill>
              <a:srgbClr val="96BB3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364261" y="2849265"/>
            <a:ext cx="4466539" cy="5745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15903" lvl="1" algn="just">
              <a:lnSpc>
                <a:spcPts val="2800"/>
              </a:lnSpc>
            </a:pPr>
            <a:r>
              <a:rPr lang="sk-SK" sz="1400" dirty="0" smtClean="0">
                <a:latin typeface="Open Sans"/>
              </a:rPr>
              <a:t>V tejto časti je potrebné označiť, či spĺňate podmienky zvýhodnenia.</a:t>
            </a:r>
          </a:p>
          <a:p>
            <a:pPr marL="215903" lvl="1" algn="just">
              <a:lnSpc>
                <a:spcPts val="2800"/>
              </a:lnSpc>
            </a:pPr>
            <a:r>
              <a:rPr lang="sk-SK" sz="1400" dirty="0" smtClean="0">
                <a:latin typeface="Open Sans"/>
              </a:rPr>
              <a:t>V prípade, že prestanete využívať tuhé palivá, môžete potvrdiť zvýhodnenie umožňujúce zvýšenie základnej sadzby o </a:t>
            </a:r>
            <a:r>
              <a:rPr lang="sk-SK" sz="1400" dirty="0">
                <a:latin typeface="Open Sans"/>
              </a:rPr>
              <a:t>15 </a:t>
            </a:r>
            <a:r>
              <a:rPr lang="sk-SK" sz="1400" dirty="0" smtClean="0">
                <a:latin typeface="Open Sans"/>
              </a:rPr>
              <a:t>%, výberom možnosti „áno“.</a:t>
            </a:r>
          </a:p>
          <a:p>
            <a:pPr marL="215903" lvl="1" algn="just">
              <a:lnSpc>
                <a:spcPts val="2800"/>
              </a:lnSpc>
            </a:pPr>
            <a:r>
              <a:rPr lang="sk-SK" sz="1400" dirty="0" smtClean="0">
                <a:latin typeface="Open Sans"/>
              </a:rPr>
              <a:t>Ak váš príjem neprekračuje stanovené hodnoty pre </a:t>
            </a:r>
            <a:r>
              <a:rPr lang="sk-SK" sz="1400" dirty="0">
                <a:latin typeface="Open Sans"/>
              </a:rPr>
              <a:t>nízkopríjmové domácnosti ohrozené energetickou </a:t>
            </a:r>
            <a:r>
              <a:rPr lang="sk-SK" sz="1400" dirty="0" smtClean="0">
                <a:latin typeface="Open Sans"/>
              </a:rPr>
              <a:t>chudobou, potvrďte zvýhodnenie </a:t>
            </a:r>
            <a:r>
              <a:rPr lang="sk-SK" sz="1400" dirty="0">
                <a:latin typeface="Open Sans"/>
              </a:rPr>
              <a:t>umožňujúce zvýšenie základnej sadzby </a:t>
            </a:r>
            <a:r>
              <a:rPr lang="sk-SK" sz="1400" dirty="0" smtClean="0">
                <a:latin typeface="Open Sans"/>
              </a:rPr>
              <a:t>o 80 % . </a:t>
            </a:r>
          </a:p>
          <a:p>
            <a:pPr marL="215903" lvl="1" algn="just">
              <a:lnSpc>
                <a:spcPts val="2800"/>
              </a:lnSpc>
            </a:pPr>
            <a:r>
              <a:rPr lang="sk-SK" sz="1400" dirty="0" smtClean="0">
                <a:latin typeface="Open Sans"/>
              </a:rPr>
              <a:t>Tretie zvýhodnenie kalkulačka vyplnení automaticky podľa toho, či sa miesto inštalácie nachádza v oblasti riadenia kvality ovzdušia.</a:t>
            </a:r>
          </a:p>
          <a:p>
            <a:pPr marL="215903" lvl="1" algn="just">
              <a:lnSpc>
                <a:spcPts val="2800"/>
              </a:lnSpc>
            </a:pPr>
            <a:r>
              <a:rPr lang="sk-SK" sz="1400" dirty="0" smtClean="0">
                <a:latin typeface="Open Sans"/>
              </a:rPr>
              <a:t>Zvýhodnenia sa prejavia na predpokladanej maximálnej hodnote poukážky.</a:t>
            </a:r>
          </a:p>
          <a:p>
            <a:pPr marL="215903" lvl="1" algn="just">
              <a:lnSpc>
                <a:spcPts val="2800"/>
              </a:lnSpc>
            </a:pPr>
            <a:r>
              <a:rPr lang="sk-SK" sz="1400" dirty="0" smtClean="0">
                <a:latin typeface="Open Sans"/>
              </a:rPr>
              <a:t>UPOZORNENIE: zvýhodnenia sa nesčítavajú. Platí vždy len jedno.</a:t>
            </a:r>
            <a:endParaRPr lang="en-US" sz="1400" dirty="0">
              <a:latin typeface="Open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09600" y="1714500"/>
            <a:ext cx="15350020" cy="483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400" dirty="0" err="1">
                <a:solidFill>
                  <a:srgbClr val="2E4F75"/>
                </a:solidFill>
                <a:latin typeface="Open Sans Bold"/>
              </a:rPr>
              <a:t>Krok</a:t>
            </a:r>
            <a:r>
              <a:rPr lang="en-US" sz="2400" dirty="0">
                <a:solidFill>
                  <a:srgbClr val="2E4F75"/>
                </a:solidFill>
                <a:latin typeface="Open Sans Bold"/>
              </a:rPr>
              <a:t> </a:t>
            </a:r>
            <a:r>
              <a:rPr lang="sk-SK" sz="2400" dirty="0" smtClean="0">
                <a:solidFill>
                  <a:srgbClr val="2E4F75"/>
                </a:solidFill>
                <a:latin typeface="Open Sans Bold"/>
              </a:rPr>
              <a:t>4</a:t>
            </a:r>
            <a:r>
              <a:rPr lang="en-US" sz="2400" dirty="0" smtClean="0">
                <a:solidFill>
                  <a:srgbClr val="2E4F75"/>
                </a:solidFill>
                <a:latin typeface="Open Sans Bold"/>
              </a:rPr>
              <a:t>: </a:t>
            </a:r>
            <a:r>
              <a:rPr lang="sk-SK" sz="2400" dirty="0" smtClean="0">
                <a:solidFill>
                  <a:srgbClr val="2E4F75"/>
                </a:solidFill>
                <a:latin typeface="Open Sans Bold"/>
              </a:rPr>
              <a:t>Zvýhodnenie</a:t>
            </a:r>
            <a:endParaRPr lang="en-US" sz="2400" dirty="0">
              <a:solidFill>
                <a:srgbClr val="2E4F75"/>
              </a:solidFill>
              <a:latin typeface="Open Sans Bold"/>
            </a:endParaRPr>
          </a:p>
        </p:txBody>
      </p:sp>
      <p:sp>
        <p:nvSpPr>
          <p:cNvPr id="16" name="Šípka doprava 15"/>
          <p:cNvSpPr/>
          <p:nvPr/>
        </p:nvSpPr>
        <p:spPr>
          <a:xfrm rot="10800000">
            <a:off x="12115800" y="6473213"/>
            <a:ext cx="1248461" cy="457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1" name="Obrázo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6" y="615207"/>
            <a:ext cx="4666667" cy="670000"/>
          </a:xfrm>
          <a:prstGeom prst="rect">
            <a:avLst/>
          </a:prstGeom>
        </p:spPr>
      </p:pic>
      <p:pic>
        <p:nvPicPr>
          <p:cNvPr id="22" name="Obrázok 21" descr="loga (2)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506" y="8881670"/>
            <a:ext cx="9525490" cy="95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658616"/>
            <a:ext cx="5258534" cy="6134956"/>
          </a:xfrm>
          <a:prstGeom prst="rect">
            <a:avLst/>
          </a:prstGeom>
        </p:spPr>
      </p:pic>
      <p:sp>
        <p:nvSpPr>
          <p:cNvPr id="17" name="Šípka doprava 16"/>
          <p:cNvSpPr/>
          <p:nvPr/>
        </p:nvSpPr>
        <p:spPr>
          <a:xfrm rot="10800000">
            <a:off x="5853503" y="5493246"/>
            <a:ext cx="1248461" cy="457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969022"/>
              </p:ext>
            </p:extLst>
          </p:nvPr>
        </p:nvGraphicFramePr>
        <p:xfrm>
          <a:off x="7116595" y="2658616"/>
          <a:ext cx="5305425" cy="606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Hárok" r:id="rId6" imgW="5305255" imgH="6067592" progId="Excel.Sheet.12">
                  <p:embed/>
                </p:oleObj>
              </mc:Choice>
              <mc:Fallback>
                <p:oleObj name="Hárok" r:id="rId6" imgW="5305255" imgH="60675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16595" y="2658616"/>
                        <a:ext cx="5305425" cy="606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rázok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4484" y="6534139"/>
            <a:ext cx="2078916" cy="3962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10011989"/>
            <a:ext cx="18288000" cy="275011"/>
            <a:chOff x="0" y="0"/>
            <a:chExt cx="4816593" cy="724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72431"/>
            </a:xfrm>
            <a:custGeom>
              <a:avLst/>
              <a:gdLst/>
              <a:ahLst/>
              <a:cxnLst/>
              <a:rect l="l" t="t" r="r" b="b"/>
              <a:pathLst>
                <a:path w="4816592" h="72431">
                  <a:moveTo>
                    <a:pt x="0" y="0"/>
                  </a:moveTo>
                  <a:lnTo>
                    <a:pt x="4816592" y="0"/>
                  </a:lnTo>
                  <a:lnTo>
                    <a:pt x="4816592" y="72431"/>
                  </a:lnTo>
                  <a:lnTo>
                    <a:pt x="0" y="72431"/>
                  </a:lnTo>
                  <a:close/>
                </a:path>
              </a:pathLst>
            </a:custGeom>
            <a:solidFill>
              <a:srgbClr val="96BB3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18288000" cy="275011"/>
            <a:chOff x="0" y="0"/>
            <a:chExt cx="4816593" cy="724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72431"/>
            </a:xfrm>
            <a:custGeom>
              <a:avLst/>
              <a:gdLst/>
              <a:ahLst/>
              <a:cxnLst/>
              <a:rect l="l" t="t" r="r" b="b"/>
              <a:pathLst>
                <a:path w="4816592" h="72431">
                  <a:moveTo>
                    <a:pt x="0" y="0"/>
                  </a:moveTo>
                  <a:lnTo>
                    <a:pt x="4816592" y="0"/>
                  </a:lnTo>
                  <a:lnTo>
                    <a:pt x="4816592" y="72431"/>
                  </a:lnTo>
                  <a:lnTo>
                    <a:pt x="0" y="72431"/>
                  </a:lnTo>
                  <a:close/>
                </a:path>
              </a:pathLst>
            </a:custGeom>
            <a:solidFill>
              <a:srgbClr val="96BB3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058400" y="3666396"/>
            <a:ext cx="7425220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sk-SK" sz="1400" dirty="0" smtClean="0">
                <a:solidFill>
                  <a:srgbClr val="000000"/>
                </a:solidFill>
                <a:latin typeface="Open Sans"/>
              </a:rPr>
              <a:t>Upozornenia v súvislosti s výslednou hodnotou poukážky:</a:t>
            </a:r>
          </a:p>
          <a:p>
            <a:pPr marL="285750" indent="-28575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sk-SK" sz="1400" dirty="0" smtClean="0">
                <a:solidFill>
                  <a:srgbClr val="000000"/>
                </a:solidFill>
                <a:latin typeface="Open Sans"/>
              </a:rPr>
              <a:t>Hodnota vydávanej poukážky bude závislá od toho, ktoré lokality budú zaradené </a:t>
            </a:r>
            <a:br>
              <a:rPr lang="sk-SK" sz="1400" dirty="0" smtClean="0">
                <a:solidFill>
                  <a:srgbClr val="000000"/>
                </a:solidFill>
                <a:latin typeface="Open Sans"/>
              </a:rPr>
            </a:br>
            <a:r>
              <a:rPr lang="sk-SK" sz="1400" dirty="0" smtClean="0">
                <a:solidFill>
                  <a:srgbClr val="000000"/>
                </a:solidFill>
                <a:latin typeface="Open Sans"/>
              </a:rPr>
              <a:t>do oblastí riadenia kvality ovzdušia v deň vydávania predmetnej poukážky.</a:t>
            </a:r>
          </a:p>
          <a:p>
            <a:pPr marL="285750" indent="-28575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sk-SK" sz="1400" dirty="0" smtClean="0">
                <a:solidFill>
                  <a:srgbClr val="000000"/>
                </a:solidFill>
                <a:latin typeface="Open Sans"/>
              </a:rPr>
              <a:t>Výsledná </a:t>
            </a:r>
            <a:r>
              <a:rPr lang="sk-SK" sz="1400" dirty="0">
                <a:solidFill>
                  <a:srgbClr val="000000"/>
                </a:solidFill>
                <a:latin typeface="Open Sans"/>
              </a:rPr>
              <a:t>žiadaná hodnota bude závislá na konečnom výbere </a:t>
            </a:r>
            <a:r>
              <a:rPr lang="sk-SK" sz="1400" dirty="0" smtClean="0">
                <a:solidFill>
                  <a:srgbClr val="000000"/>
                </a:solidFill>
                <a:latin typeface="Open Sans"/>
              </a:rPr>
              <a:t>skutočne inštalovaného </a:t>
            </a:r>
            <a:r>
              <a:rPr lang="sk-SK" sz="1400" dirty="0">
                <a:solidFill>
                  <a:srgbClr val="000000"/>
                </a:solidFill>
                <a:latin typeface="Open Sans"/>
              </a:rPr>
              <a:t>zariadenia a jeho </a:t>
            </a:r>
            <a:r>
              <a:rPr lang="sk-SK" sz="1400" dirty="0" smtClean="0">
                <a:solidFill>
                  <a:srgbClr val="000000"/>
                </a:solidFill>
                <a:latin typeface="Open Sans"/>
              </a:rPr>
              <a:t>výkonu</a:t>
            </a:r>
          </a:p>
          <a:p>
            <a:pPr marL="285750" indent="-28575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sk-SK" sz="1400" dirty="0" smtClean="0">
                <a:solidFill>
                  <a:srgbClr val="000000"/>
                </a:solidFill>
                <a:latin typeface="Open Sans"/>
              </a:rPr>
              <a:t>Výsledná preplácaná hodnota je ďalej závislá aj na výške všetkých oprávnených výdavkov inštalácie zariadenia. Maximálna podpora je možná len do výšky 50 % oprávnených nákladov v projekte Zelená domácnostiam alebo do výšky 90 % oprávnených nákladov v projekte Zelená solidarita.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2800"/>
              </a:lnSpc>
            </a:pPr>
            <a:endParaRPr lang="en-US" sz="20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09600" y="1714500"/>
            <a:ext cx="16188220" cy="483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400" dirty="0" err="1">
                <a:solidFill>
                  <a:srgbClr val="2E4F75"/>
                </a:solidFill>
                <a:latin typeface="Open Sans Bold"/>
              </a:rPr>
              <a:t>Krok</a:t>
            </a:r>
            <a:r>
              <a:rPr lang="en-US" sz="2400" dirty="0">
                <a:solidFill>
                  <a:srgbClr val="2E4F75"/>
                </a:solidFill>
                <a:latin typeface="Open Sans Bold"/>
              </a:rPr>
              <a:t> </a:t>
            </a:r>
            <a:r>
              <a:rPr lang="sk-SK" sz="2400" dirty="0" smtClean="0">
                <a:solidFill>
                  <a:srgbClr val="2E4F75"/>
                </a:solidFill>
                <a:latin typeface="Open Sans Bold"/>
              </a:rPr>
              <a:t>5</a:t>
            </a:r>
            <a:r>
              <a:rPr lang="en-US" sz="2400" dirty="0" smtClean="0">
                <a:solidFill>
                  <a:srgbClr val="2E4F75"/>
                </a:solidFill>
                <a:latin typeface="Open Sans Bold"/>
              </a:rPr>
              <a:t>: </a:t>
            </a:r>
            <a:r>
              <a:rPr lang="sk-SK" sz="2400" dirty="0" smtClean="0">
                <a:solidFill>
                  <a:srgbClr val="2E4F75"/>
                </a:solidFill>
                <a:latin typeface="Open Sans Bold"/>
              </a:rPr>
              <a:t>Výsledná hodnota a jej význam</a:t>
            </a:r>
            <a:endParaRPr lang="en-US" sz="2400" dirty="0">
              <a:solidFill>
                <a:srgbClr val="2E4F75"/>
              </a:solidFill>
              <a:latin typeface="Open Sans Bold"/>
            </a:endParaRPr>
          </a:p>
        </p:txBody>
      </p:sp>
      <p:pic>
        <p:nvPicPr>
          <p:cNvPr id="16" name="Obrázo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6" y="615207"/>
            <a:ext cx="4666667" cy="670000"/>
          </a:xfrm>
          <a:prstGeom prst="rect">
            <a:avLst/>
          </a:prstGeom>
        </p:spPr>
      </p:pic>
      <p:pic>
        <p:nvPicPr>
          <p:cNvPr id="17" name="Obrázok 16" descr="loga (2)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506" y="8881670"/>
            <a:ext cx="9525490" cy="9525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306996"/>
              </p:ext>
            </p:extLst>
          </p:nvPr>
        </p:nvGraphicFramePr>
        <p:xfrm>
          <a:off x="631371" y="2722882"/>
          <a:ext cx="5305425" cy="606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Hárok" r:id="rId5" imgW="5305255" imgH="6067592" progId="Excel.Sheet.12">
                  <p:embed/>
                </p:oleObj>
              </mc:Choice>
              <mc:Fallback>
                <p:oleObj name="Hárok" r:id="rId5" imgW="5305255" imgH="6067592" progId="Excel.Sheet.12">
                  <p:embed/>
                  <p:pic>
                    <p:nvPicPr>
                      <p:cNvPr id="14" name="Objekt 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1371" y="2722882"/>
                        <a:ext cx="5305425" cy="606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495</Words>
  <Application>Microsoft Office PowerPoint</Application>
  <PresentationFormat>Vlastná</PresentationFormat>
  <Paragraphs>34</Paragraphs>
  <Slides>7</Slides>
  <Notes>1</Notes>
  <HiddenSlides>0</HiddenSlides>
  <MMClips>0</MMClips>
  <ScaleCrop>false</ScaleCrop>
  <HeadingPairs>
    <vt:vector size="8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3" baseType="lpstr">
      <vt:lpstr>Open Sans Bold</vt:lpstr>
      <vt:lpstr>Calibri</vt:lpstr>
      <vt:lpstr>Open Sans</vt:lpstr>
      <vt:lpstr>Arial</vt:lpstr>
      <vt:lpstr>Office Theme</vt:lpstr>
      <vt:lpstr>Hárok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Manuál Ako vypočítať predpokladanú maximálnu hodnotu poukážky V2</dc:title>
  <dc:creator>SIEA</dc:creator>
  <cp:lastModifiedBy>Klimentová Daniela</cp:lastModifiedBy>
  <cp:revision>39</cp:revision>
  <dcterms:created xsi:type="dcterms:W3CDTF">2006-08-16T00:00:00Z</dcterms:created>
  <dcterms:modified xsi:type="dcterms:W3CDTF">2024-11-04T08:40:08Z</dcterms:modified>
  <dc:identifier>DAFrxtATqdw</dc:identifier>
</cp:coreProperties>
</file>